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1" r:id="rId4"/>
    <p:sldId id="258" r:id="rId5"/>
    <p:sldId id="259" r:id="rId6"/>
    <p:sldId id="260" r:id="rId7"/>
    <p:sldId id="261" r:id="rId8"/>
    <p:sldId id="272" r:id="rId9"/>
    <p:sldId id="262" r:id="rId10"/>
    <p:sldId id="263" r:id="rId11"/>
    <p:sldId id="264" r:id="rId12"/>
    <p:sldId id="265" r:id="rId13"/>
    <p:sldId id="273" r:id="rId14"/>
    <p:sldId id="274" r:id="rId15"/>
    <p:sldId id="266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47F42-F07A-643D-011E-0515FDC96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32CAD-E791-0F20-7387-D1F64DE7E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C2809-AB14-87D6-35A3-F9A6E1F65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7BD9B-663C-A3B2-CC24-29378DF5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C987E-8DA3-9072-93F8-E3CB4BFE9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599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4C7-DBD3-C17D-0B4B-49500FB4D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F6E10-27CD-EFAB-267A-E532D957C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2C67B-6048-E1A6-106C-574EA399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30FB4-FCBA-B2E5-F25B-5BBC1D23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A4CCD-97BE-1E83-6BC4-C2F717D5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905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FE1A23-D24B-F203-0011-37C55F0BEF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BE9FB-B23F-8A15-5CE7-13A236C66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8A22C-B376-7B21-CC91-FEF12516F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94667-82CB-02C5-3660-A460F45A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F1E2D-5B86-9ECE-C049-06140B17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991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52817-8983-2FE9-A855-B118998D7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E9768-3F04-1137-E9C2-67D76B0D0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D348F-C30A-B00B-AB3B-1B8F0C36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7812A-0B92-8738-5795-A6986C92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F9DDA-A102-86E0-65DD-24100F7E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30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41D0F-D715-12EB-5F03-3F26D904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A9DDA-FC22-E525-3CBA-B8023C42F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4562F-A590-8A7C-2063-C5024170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93C05-88DE-986C-0124-DF1B6C1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9764F-4F55-DBE5-B38B-D7986361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909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494C-E058-906E-5E27-BD9D6804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B5A84-CDFA-AC13-4030-7AE388A94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19905-47E1-D76F-A767-D7649C196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CBE05-45B3-DEB7-2025-D5599F123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48FCA-59A1-B6D5-BC0D-3AB93D12F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C686B-20B7-C53C-54AB-40CED684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903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76964-C2D9-C5DD-CDD5-0161315F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A6617-FEE4-D57B-C841-69085C844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B29A1-DD61-314B-DDF1-5A9C196A8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61A94-A9CB-24FF-DF6E-CBE552951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9AECE-4B89-9158-6AD1-CA9F74730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2E281-F012-CB7B-965F-FCC867BD0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C342E1-AD9B-FCC2-5589-EFCE23B2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E37167-ECE6-D1AC-BD41-133C240C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625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47F5F-1E19-6EF6-97C6-9E287A0E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540D5-03D0-DFF4-791F-E5C64A37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EB416-C8A1-DEE6-29D2-05E634F1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A945C-D504-D826-D6C9-0292EBE2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384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1C5EC9-05B9-4D01-208B-C2E5CCC5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89F217-F610-372D-8D81-1ACE73CF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713D2-A2A8-352D-E9BB-CBCB30BB7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678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5C40-E7E9-B414-70E0-BA7432AA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C854B-F2B5-C156-4BC4-2C127463E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09FBA-5CA4-C61A-90A4-A9C249595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D0F26-B928-CA19-E9C4-8AC40067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678C4-00F2-E178-44F7-833E6E38B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79EDA-DE71-FAE7-5E25-638A3713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078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A859C-0FE0-A579-2B56-48B1D9CD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D3F17-FF51-EDD8-4085-B71183733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458A0-E5D0-7521-5CEF-518484113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89DCF-E65E-E14C-DD2E-A1E2D3D3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E93A4-B003-80AE-AA18-97CE255B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2B863-5FFB-C756-309A-A475FDFE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888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92B437-6C86-354C-C2FA-59CDB00F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FDA59-16E8-92F6-417E-126C65F07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11184-B93E-23E9-D75B-2274C947A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FB740-5077-4B1E-A3AA-280420D84D03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20785-9CB1-E0A7-4AE2-094BEB9B1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32516-08BB-B0E9-877C-9736ED121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6E37-A527-43A8-BA4E-8B21A8A3A7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611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ordwall.net/play/849/631/748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ordwall.net/play/849/724/768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104" y="4309861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en-GB" sz="5400" b="1"/>
              <a:t>Lesson 12</a:t>
            </a:r>
            <a:br>
              <a:rPr lang="en-GB" sz="5400" b="1"/>
            </a:br>
            <a:r>
              <a:rPr lang="en-GB" sz="5400" b="1"/>
              <a:t>To watch TV or to read a book?</a:t>
            </a:r>
            <a:endParaRPr lang="en-GB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1125" y="2228425"/>
            <a:ext cx="6400938" cy="1710489"/>
          </a:xfrm>
        </p:spPr>
        <p:txBody>
          <a:bodyPr>
            <a:noAutofit/>
          </a:bodyPr>
          <a:lstStyle/>
          <a:p>
            <a:r>
              <a:rPr lang="en-GB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66E196-E271-7459-5CBE-C7A900714F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47855" cy="684484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AC98A3-3741-BBA8-AD6C-CEFE4A9F1D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2055"/>
            <a:ext cx="5735783" cy="27061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D36C3E-537F-89D2-AA12-276BA6829E49}"/>
              </a:ext>
            </a:extLst>
          </p:cNvPr>
          <p:cNvSpPr txBox="1"/>
          <p:nvPr/>
        </p:nvSpPr>
        <p:spPr>
          <a:xfrm>
            <a:off x="6096000" y="183813"/>
            <a:ext cx="524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Circle the best answer.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111903-5988-5B63-7552-9491D2A75E4D}"/>
              </a:ext>
            </a:extLst>
          </p:cNvPr>
          <p:cNvSpPr txBox="1"/>
          <p:nvPr/>
        </p:nvSpPr>
        <p:spPr>
          <a:xfrm>
            <a:off x="6095999" y="721040"/>
            <a:ext cx="524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90440-612A-45D5-6639-BA202BB9D22C}"/>
              </a:ext>
            </a:extLst>
          </p:cNvPr>
          <p:cNvSpPr/>
          <p:nvPr/>
        </p:nvSpPr>
        <p:spPr>
          <a:xfrm>
            <a:off x="304800" y="2373745"/>
            <a:ext cx="258618" cy="23091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61B2D65-BCD8-0C93-D708-4A8EFDFB139F}"/>
              </a:ext>
            </a:extLst>
          </p:cNvPr>
          <p:cNvSpPr/>
          <p:nvPr/>
        </p:nvSpPr>
        <p:spPr>
          <a:xfrm>
            <a:off x="327891" y="3198090"/>
            <a:ext cx="258618" cy="23091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E3BF55-E21C-A731-169E-E98F5836E0FA}"/>
              </a:ext>
            </a:extLst>
          </p:cNvPr>
          <p:cNvSpPr/>
          <p:nvPr/>
        </p:nvSpPr>
        <p:spPr>
          <a:xfrm>
            <a:off x="327891" y="4235800"/>
            <a:ext cx="258618" cy="23091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3EDAA5-B2C5-A472-0D59-E0D1DE68C50D}"/>
              </a:ext>
            </a:extLst>
          </p:cNvPr>
          <p:cNvSpPr/>
          <p:nvPr/>
        </p:nvSpPr>
        <p:spPr>
          <a:xfrm>
            <a:off x="3329682" y="3215139"/>
            <a:ext cx="258618" cy="23091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E5282E-2F61-9E68-1E70-EE341B2DF82C}"/>
              </a:ext>
            </a:extLst>
          </p:cNvPr>
          <p:cNvSpPr/>
          <p:nvPr/>
        </p:nvSpPr>
        <p:spPr>
          <a:xfrm>
            <a:off x="3348155" y="4038371"/>
            <a:ext cx="258618" cy="23091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D49AC1-A76B-141A-5859-438579CB1AC2}"/>
              </a:ext>
            </a:extLst>
          </p:cNvPr>
          <p:cNvSpPr txBox="1"/>
          <p:nvPr/>
        </p:nvSpPr>
        <p:spPr>
          <a:xfrm>
            <a:off x="6108344" y="1686172"/>
            <a:ext cx="5244475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Speaking time!</a:t>
            </a:r>
          </a:p>
          <a:p>
            <a:r>
              <a:rPr lang="en-GB" sz="2800" b="1" dirty="0"/>
              <a:t>1 What’s the best book you’ve ever read?</a:t>
            </a:r>
          </a:p>
          <a:p>
            <a:r>
              <a:rPr lang="en-GB" sz="2800" b="1" dirty="0"/>
              <a:t>2 What is it about?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AE49AA-A3A0-7CAF-9801-7610E76B0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5" y="1732920"/>
            <a:ext cx="4526672" cy="29644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25880F-485A-B621-43AC-52F8D4710C2E}"/>
              </a:ext>
            </a:extLst>
          </p:cNvPr>
          <p:cNvSpPr txBox="1"/>
          <p:nvPr/>
        </p:nvSpPr>
        <p:spPr>
          <a:xfrm>
            <a:off x="6108344" y="4153826"/>
            <a:ext cx="5244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about your favourite book. Use the prompts below to help you.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15C2F1-5679-26C0-7E0E-B141FD0CB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" y="2109046"/>
            <a:ext cx="5735783" cy="25237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025051-B9AC-D523-6600-23BC4C8E9BB1}"/>
              </a:ext>
            </a:extLst>
          </p:cNvPr>
          <p:cNvSpPr txBox="1"/>
          <p:nvPr/>
        </p:nvSpPr>
        <p:spPr>
          <a:xfrm>
            <a:off x="6108343" y="5999536"/>
            <a:ext cx="524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Read about the history of books.</a:t>
            </a:r>
          </a:p>
        </p:txBody>
      </p:sp>
    </p:spTree>
    <p:extLst>
      <p:ext uri="{BB962C8B-B14F-4D97-AF65-F5344CB8AC3E}">
        <p14:creationId xmlns:p14="http://schemas.microsoft.com/office/powerpoint/2010/main" val="316165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22E735-CD0F-70B8-AB39-A51BDD1AF1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2617" cy="686899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D8ADF4-40A5-A767-2F13-F4ED9CA950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2"/>
          <a:stretch/>
        </p:blipFill>
        <p:spPr>
          <a:xfrm>
            <a:off x="110970" y="1810853"/>
            <a:ext cx="5094368" cy="32362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CEBACB-4718-0497-212F-ACBF4B78483F}"/>
              </a:ext>
            </a:extLst>
          </p:cNvPr>
          <p:cNvSpPr txBox="1"/>
          <p:nvPr/>
        </p:nvSpPr>
        <p:spPr>
          <a:xfrm>
            <a:off x="6096000" y="366623"/>
            <a:ext cx="5746812" cy="60324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FFC000"/>
                </a:solidFill>
              </a:rPr>
              <a:t>LANGUAGE FOCUS</a:t>
            </a:r>
            <a:endParaRPr lang="hr-HR" sz="2600" b="1" dirty="0">
              <a:solidFill>
                <a:srgbClr val="FFC000"/>
              </a:solidFill>
            </a:endParaRPr>
          </a:p>
          <a:p>
            <a:endParaRPr lang="hr-HR" sz="2400" b="1" dirty="0">
              <a:solidFill>
                <a:srgbClr val="FFC000"/>
              </a:solidFill>
            </a:endParaRPr>
          </a:p>
          <a:p>
            <a:r>
              <a:rPr lang="en-GB" sz="2400" dirty="0"/>
              <a:t>We use both </a:t>
            </a:r>
            <a:r>
              <a:rPr lang="en-GB" sz="2400" b="1" dirty="0">
                <a:solidFill>
                  <a:srgbClr val="FF0000"/>
                </a:solidFill>
              </a:rPr>
              <a:t>MUST</a:t>
            </a:r>
            <a:r>
              <a:rPr lang="en-GB" sz="2400" dirty="0"/>
              <a:t> and </a:t>
            </a:r>
            <a:r>
              <a:rPr lang="en-GB" sz="2400" b="1" dirty="0">
                <a:solidFill>
                  <a:srgbClr val="FF0000"/>
                </a:solidFill>
              </a:rPr>
              <a:t>HAVE TO </a:t>
            </a:r>
            <a:r>
              <a:rPr lang="en-GB" sz="2400" dirty="0" err="1"/>
              <a:t>to</a:t>
            </a:r>
            <a:r>
              <a:rPr lang="en-GB" sz="2400" dirty="0"/>
              <a:t> express obligations</a:t>
            </a:r>
            <a:r>
              <a:rPr lang="hr-HR" sz="2400" dirty="0"/>
              <a:t>.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Za </a:t>
            </a:r>
            <a:r>
              <a:rPr lang="en-GB" sz="2400" dirty="0" err="1">
                <a:solidFill>
                  <a:schemeClr val="accent1"/>
                </a:solidFill>
              </a:rPr>
              <a:t>izražavanje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obaveza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dužnosti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koristimo</a:t>
            </a:r>
            <a:r>
              <a:rPr lang="en-GB" sz="2400" dirty="0">
                <a:solidFill>
                  <a:schemeClr val="accent1"/>
                </a:solidFill>
              </a:rPr>
              <a:t> MUST </a:t>
            </a:r>
            <a:r>
              <a:rPr lang="en-GB" sz="2400" dirty="0" err="1">
                <a:solidFill>
                  <a:schemeClr val="accent1"/>
                </a:solidFill>
              </a:rPr>
              <a:t>i</a:t>
            </a:r>
            <a:r>
              <a:rPr lang="en-GB" sz="2400" dirty="0">
                <a:solidFill>
                  <a:schemeClr val="accent1"/>
                </a:solidFill>
              </a:rPr>
              <a:t> HAVE TO.</a:t>
            </a:r>
            <a:endParaRPr lang="hr-HR" sz="2400" dirty="0">
              <a:solidFill>
                <a:schemeClr val="accent1"/>
              </a:solidFill>
            </a:endParaRPr>
          </a:p>
          <a:p>
            <a:endParaRPr lang="en-GB" sz="2400" dirty="0">
              <a:solidFill>
                <a:schemeClr val="accent1"/>
              </a:solidFill>
            </a:endParaRPr>
          </a:p>
          <a:p>
            <a:r>
              <a:rPr lang="en-GB" sz="2400" dirty="0"/>
              <a:t>e.g. </a:t>
            </a:r>
            <a:endParaRPr lang="hr-HR" sz="2400" dirty="0"/>
          </a:p>
          <a:p>
            <a:r>
              <a:rPr lang="en-GB" sz="2400" b="1" dirty="0"/>
              <a:t>There are books you </a:t>
            </a:r>
            <a:r>
              <a:rPr lang="en-GB" sz="2400" dirty="0">
                <a:solidFill>
                  <a:srgbClr val="FF0000"/>
                </a:solidFill>
              </a:rPr>
              <a:t>MUST</a:t>
            </a:r>
            <a:r>
              <a:rPr lang="en-GB" sz="2400" dirty="0"/>
              <a:t> </a:t>
            </a:r>
            <a:r>
              <a:rPr lang="en-GB" sz="2400" b="1" dirty="0"/>
              <a:t>read</a:t>
            </a:r>
            <a:r>
              <a:rPr lang="hr-HR" sz="2400" dirty="0"/>
              <a:t>.</a:t>
            </a:r>
          </a:p>
          <a:p>
            <a:r>
              <a:rPr lang="en-GB" sz="2400" b="1" dirty="0"/>
              <a:t>Today we only </a:t>
            </a:r>
            <a:r>
              <a:rPr lang="en-GB" sz="2400" dirty="0">
                <a:solidFill>
                  <a:srgbClr val="FF0000"/>
                </a:solidFill>
              </a:rPr>
              <a:t>HAVE TO </a:t>
            </a:r>
            <a:r>
              <a:rPr lang="en-GB" sz="2400" b="1" dirty="0"/>
              <a:t>take a book from the shelf.</a:t>
            </a:r>
            <a:endParaRPr lang="hr-HR" sz="2400" b="1" dirty="0"/>
          </a:p>
          <a:p>
            <a:endParaRPr lang="hr-HR" sz="2400" dirty="0"/>
          </a:p>
          <a:p>
            <a:r>
              <a:rPr lang="en-GB" sz="2400" dirty="0"/>
              <a:t>We use </a:t>
            </a:r>
            <a:r>
              <a:rPr lang="en-GB" sz="2400" b="1" dirty="0">
                <a:solidFill>
                  <a:srgbClr val="FF0000"/>
                </a:solidFill>
              </a:rPr>
              <a:t>MUSTN’T</a:t>
            </a:r>
            <a:r>
              <a:rPr lang="en-GB" sz="2400" dirty="0"/>
              <a:t> for prohibitions</a:t>
            </a:r>
            <a:r>
              <a:rPr lang="hr-HR" sz="2400" dirty="0"/>
              <a:t>. </a:t>
            </a:r>
          </a:p>
          <a:p>
            <a:endParaRPr lang="hr-HR" sz="2400" dirty="0"/>
          </a:p>
          <a:p>
            <a:r>
              <a:rPr lang="en-GB" sz="2400" dirty="0">
                <a:solidFill>
                  <a:schemeClr val="accent1"/>
                </a:solidFill>
              </a:rPr>
              <a:t>Za </a:t>
            </a:r>
            <a:r>
              <a:rPr lang="en-GB" sz="2400" dirty="0" err="1">
                <a:solidFill>
                  <a:schemeClr val="accent1"/>
                </a:solidFill>
              </a:rPr>
              <a:t>izražavanje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zabrana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koristimo</a:t>
            </a:r>
            <a:r>
              <a:rPr lang="en-GB" sz="2400" dirty="0">
                <a:solidFill>
                  <a:schemeClr val="accent1"/>
                </a:solidFill>
              </a:rPr>
              <a:t> MUSTN’T.</a:t>
            </a:r>
          </a:p>
          <a:p>
            <a:r>
              <a:rPr lang="en-GB" sz="2400" dirty="0"/>
              <a:t>e.g. </a:t>
            </a:r>
            <a:r>
              <a:rPr lang="en-GB" sz="2400" b="1" dirty="0"/>
              <a:t>There are stories you </a:t>
            </a:r>
            <a:r>
              <a:rPr lang="en-GB" sz="2400" dirty="0">
                <a:solidFill>
                  <a:srgbClr val="FF0000"/>
                </a:solidFill>
              </a:rPr>
              <a:t>MUSTN’T</a:t>
            </a:r>
            <a:r>
              <a:rPr lang="en-GB" sz="2400" dirty="0"/>
              <a:t> </a:t>
            </a:r>
            <a:r>
              <a:rPr lang="en-GB" sz="2400" b="1" dirty="0"/>
              <a:t>miss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01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22E735-CD0F-70B8-AB39-A51BDD1AF1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2617" cy="686899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D8ADF4-40A5-A767-2F13-F4ED9CA950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2"/>
          <a:stretch/>
        </p:blipFill>
        <p:spPr>
          <a:xfrm>
            <a:off x="66582" y="1895000"/>
            <a:ext cx="4829452" cy="3068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667522-DD64-F2F1-A633-F417DA2DA2A7}"/>
              </a:ext>
            </a:extLst>
          </p:cNvPr>
          <p:cNvSpPr txBox="1"/>
          <p:nvPr/>
        </p:nvSpPr>
        <p:spPr>
          <a:xfrm>
            <a:off x="5442012" y="320456"/>
            <a:ext cx="6258757" cy="52014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200" dirty="0"/>
              <a:t>We use </a:t>
            </a:r>
            <a:r>
              <a:rPr lang="en-GB" sz="2200" b="1" dirty="0">
                <a:solidFill>
                  <a:srgbClr val="FF0000"/>
                </a:solidFill>
              </a:rPr>
              <a:t>DON’T HAVE TO </a:t>
            </a:r>
            <a:r>
              <a:rPr lang="en-GB" sz="2200" dirty="0"/>
              <a:t>when we have an option to choose and something is not an obligation.</a:t>
            </a:r>
            <a:endParaRPr lang="hr-HR" sz="2200" dirty="0"/>
          </a:p>
          <a:p>
            <a:r>
              <a:rPr lang="en-GB" sz="2200" dirty="0">
                <a:solidFill>
                  <a:schemeClr val="accent1"/>
                </a:solidFill>
              </a:rPr>
              <a:t>DON’T HAVE TO </a:t>
            </a:r>
            <a:r>
              <a:rPr lang="en-GB" sz="2200" dirty="0" err="1">
                <a:solidFill>
                  <a:schemeClr val="accent1"/>
                </a:solidFill>
              </a:rPr>
              <a:t>koristimo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kada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imamo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mogućnost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odabira</a:t>
            </a:r>
            <a:r>
              <a:rPr lang="en-GB" sz="2200" dirty="0">
                <a:solidFill>
                  <a:schemeClr val="accent1"/>
                </a:solidFill>
              </a:rPr>
              <a:t>/</a:t>
            </a:r>
            <a:r>
              <a:rPr lang="en-GB" sz="2200" dirty="0" err="1">
                <a:solidFill>
                  <a:schemeClr val="accent1"/>
                </a:solidFill>
              </a:rPr>
              <a:t>izbora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te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kada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nešto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nije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obaveza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i</a:t>
            </a:r>
            <a:r>
              <a:rPr lang="en-GB" sz="2200" dirty="0">
                <a:solidFill>
                  <a:schemeClr val="accent1"/>
                </a:solidFill>
              </a:rPr>
              <a:t> ne </a:t>
            </a:r>
            <a:r>
              <a:rPr lang="en-GB" sz="2200" dirty="0" err="1">
                <a:solidFill>
                  <a:schemeClr val="accent1"/>
                </a:solidFill>
              </a:rPr>
              <a:t>moramo</a:t>
            </a:r>
            <a:r>
              <a:rPr lang="en-GB" sz="2200" dirty="0">
                <a:solidFill>
                  <a:schemeClr val="accent1"/>
                </a:solidFill>
              </a:rPr>
              <a:t> to </a:t>
            </a:r>
            <a:r>
              <a:rPr lang="en-GB" sz="2200" dirty="0" err="1">
                <a:solidFill>
                  <a:schemeClr val="accent1"/>
                </a:solidFill>
              </a:rPr>
              <a:t>nužno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učiniti</a:t>
            </a:r>
            <a:r>
              <a:rPr lang="en-GB" sz="2200" dirty="0">
                <a:solidFill>
                  <a:schemeClr val="accent1"/>
                </a:solidFill>
              </a:rPr>
              <a:t>.</a:t>
            </a:r>
            <a:endParaRPr lang="hr-HR" sz="2200" dirty="0">
              <a:solidFill>
                <a:schemeClr val="accent1"/>
              </a:solidFill>
            </a:endParaRPr>
          </a:p>
          <a:p>
            <a:endParaRPr lang="en-GB" sz="2200" dirty="0">
              <a:solidFill>
                <a:schemeClr val="accent1"/>
              </a:solidFill>
            </a:endParaRPr>
          </a:p>
          <a:p>
            <a:r>
              <a:rPr lang="en-GB" sz="2200" dirty="0"/>
              <a:t>e.g. You </a:t>
            </a:r>
            <a:r>
              <a:rPr lang="en-GB" sz="2200" b="1" dirty="0">
                <a:solidFill>
                  <a:srgbClr val="FF0000"/>
                </a:solidFill>
              </a:rPr>
              <a:t>DON’T HAVE TO </a:t>
            </a:r>
            <a:r>
              <a:rPr lang="en-GB" sz="2200" dirty="0"/>
              <a:t>turn the pages anymore.</a:t>
            </a:r>
            <a:endParaRPr lang="hr-HR" sz="2200" dirty="0"/>
          </a:p>
          <a:p>
            <a:endParaRPr lang="hr-HR" sz="2200" dirty="0"/>
          </a:p>
          <a:p>
            <a:r>
              <a:rPr lang="en-GB" sz="2200" dirty="0"/>
              <a:t>We use </a:t>
            </a:r>
            <a:r>
              <a:rPr lang="en-GB" sz="2200" b="1" dirty="0">
                <a:solidFill>
                  <a:srgbClr val="FF0000"/>
                </a:solidFill>
              </a:rPr>
              <a:t>HAD TO </a:t>
            </a:r>
            <a:r>
              <a:rPr lang="en-GB" sz="2200" dirty="0"/>
              <a:t>for obligations and rules in the past.</a:t>
            </a:r>
            <a:endParaRPr lang="hr-HR" sz="2200" dirty="0"/>
          </a:p>
          <a:p>
            <a:r>
              <a:rPr lang="en-GB" sz="2200" dirty="0">
                <a:solidFill>
                  <a:schemeClr val="accent1"/>
                </a:solidFill>
              </a:rPr>
              <a:t>Za </a:t>
            </a:r>
            <a:r>
              <a:rPr lang="en-GB" sz="2200" dirty="0" err="1">
                <a:solidFill>
                  <a:schemeClr val="accent1"/>
                </a:solidFill>
              </a:rPr>
              <a:t>izražavanje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prošlih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prav</a:t>
            </a:r>
            <a:r>
              <a:rPr lang="hr-HR" sz="2200" dirty="0" err="1">
                <a:solidFill>
                  <a:schemeClr val="accent1"/>
                </a:solidFill>
              </a:rPr>
              <a:t>ila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i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obaveza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koristimo</a:t>
            </a:r>
            <a:r>
              <a:rPr lang="en-GB" sz="2200" dirty="0">
                <a:solidFill>
                  <a:schemeClr val="accent1"/>
                </a:solidFill>
              </a:rPr>
              <a:t> HAD TO.</a:t>
            </a:r>
            <a:endParaRPr lang="hr-HR" sz="2200" dirty="0">
              <a:solidFill>
                <a:schemeClr val="accent1"/>
              </a:solidFill>
            </a:endParaRPr>
          </a:p>
          <a:p>
            <a:endParaRPr lang="en-GB" sz="2200" dirty="0">
              <a:solidFill>
                <a:schemeClr val="accent1"/>
              </a:solidFill>
            </a:endParaRPr>
          </a:p>
          <a:p>
            <a:r>
              <a:rPr lang="en-GB" sz="2200" dirty="0"/>
              <a:t>e.g. A thousand years ago they </a:t>
            </a:r>
            <a:r>
              <a:rPr lang="en-GB" sz="2200" b="1" dirty="0">
                <a:solidFill>
                  <a:srgbClr val="FF0000"/>
                </a:solidFill>
              </a:rPr>
              <a:t>HAD TO </a:t>
            </a:r>
            <a:r>
              <a:rPr lang="en-GB" sz="2200" dirty="0"/>
              <a:t>copy the book they liked.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1462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77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" b="1887"/>
          <a:stretch/>
        </p:blipFill>
        <p:spPr>
          <a:xfrm>
            <a:off x="838199" y="1269508"/>
            <a:ext cx="3943662" cy="537894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592408" y="1433661"/>
            <a:ext cx="50454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Put the following time expressions in the right column. Do we use them with the present perfect or past simple?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592408" y="3346848"/>
            <a:ext cx="363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86B11-2263-B4D0-8C6D-32A6A5639159}"/>
              </a:ext>
            </a:extLst>
          </p:cNvPr>
          <p:cNvSpPr txBox="1"/>
          <p:nvPr/>
        </p:nvSpPr>
        <p:spPr>
          <a:xfrm>
            <a:off x="6667808" y="436518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Use </a:t>
            </a:r>
            <a:r>
              <a:rPr lang="en-GB" sz="2800" b="1" dirty="0">
                <a:solidFill>
                  <a:schemeClr val="accent1"/>
                </a:solidFill>
              </a:rPr>
              <a:t>MUST</a:t>
            </a:r>
            <a:r>
              <a:rPr lang="en-GB" sz="2800" b="1" dirty="0"/>
              <a:t> or </a:t>
            </a:r>
            <a:r>
              <a:rPr lang="en-GB" sz="2800" b="1" dirty="0">
                <a:solidFill>
                  <a:schemeClr val="accent1"/>
                </a:solidFill>
              </a:rPr>
              <a:t>MUSTN’T</a:t>
            </a:r>
            <a:r>
              <a:rPr lang="en-GB" sz="2800" b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E6264-3D16-7F7A-D676-08C851BAF09F}"/>
              </a:ext>
            </a:extLst>
          </p:cNvPr>
          <p:cNvSpPr txBox="1"/>
          <p:nvPr/>
        </p:nvSpPr>
        <p:spPr>
          <a:xfrm>
            <a:off x="6667807" y="498727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CD77A-4FDE-33BD-1890-E749DEF29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7" y="1940284"/>
            <a:ext cx="6109346" cy="35702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1D1B48-E40B-E6EF-272E-842C23EA4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2" y="3736322"/>
            <a:ext cx="1819846" cy="1688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DE556-0D6C-5DC5-4DA7-10150D54C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98" y="3772989"/>
            <a:ext cx="1819846" cy="16730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CF245-24C9-5384-057D-B9444D7E2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6" y="1747661"/>
            <a:ext cx="4913912" cy="40632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BF059E-E085-7BD5-01E5-35FEED0190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4"/>
          <a:stretch/>
        </p:blipFill>
        <p:spPr>
          <a:xfrm>
            <a:off x="1157215" y="2361884"/>
            <a:ext cx="4218124" cy="338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78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b="1416"/>
          <a:stretch/>
        </p:blipFill>
        <p:spPr>
          <a:xfrm>
            <a:off x="838199" y="1269508"/>
            <a:ext cx="3943662" cy="537894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690422" y="1509493"/>
            <a:ext cx="50454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There are some rules in every school. Think about your school and complete the sentences using </a:t>
            </a:r>
            <a:r>
              <a:rPr lang="en-GB" sz="2800" b="1" dirty="0">
                <a:solidFill>
                  <a:schemeClr val="accent1"/>
                </a:solidFill>
              </a:rPr>
              <a:t>HAVE TO</a:t>
            </a:r>
            <a:r>
              <a:rPr lang="en-GB" sz="2800" b="1" dirty="0"/>
              <a:t>, </a:t>
            </a:r>
            <a:r>
              <a:rPr lang="en-GB" sz="2800" b="1" dirty="0">
                <a:solidFill>
                  <a:schemeClr val="accent1"/>
                </a:solidFill>
              </a:rPr>
              <a:t>DON’T HAVE TO</a:t>
            </a:r>
            <a:r>
              <a:rPr lang="en-GB" sz="2800" b="1" dirty="0"/>
              <a:t>, </a:t>
            </a:r>
            <a:r>
              <a:rPr lang="en-GB" sz="2800" b="1" dirty="0">
                <a:solidFill>
                  <a:schemeClr val="accent1"/>
                </a:solidFill>
              </a:rPr>
              <a:t>MUSTN’T</a:t>
            </a:r>
            <a:r>
              <a:rPr lang="en-GB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705956" y="3871773"/>
            <a:ext cx="363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86B11-2263-B4D0-8C6D-32A6A5639159}"/>
              </a:ext>
            </a:extLst>
          </p:cNvPr>
          <p:cNvSpPr txBox="1"/>
          <p:nvPr/>
        </p:nvSpPr>
        <p:spPr>
          <a:xfrm>
            <a:off x="6705956" y="493902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Circle the correct answer.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E6264-3D16-7F7A-D676-08C851BAF09F}"/>
              </a:ext>
            </a:extLst>
          </p:cNvPr>
          <p:cNvSpPr txBox="1"/>
          <p:nvPr/>
        </p:nvSpPr>
        <p:spPr>
          <a:xfrm>
            <a:off x="6690422" y="557775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6AE15-623B-156B-1219-432013711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5" y="1879899"/>
            <a:ext cx="5994005" cy="34487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71D669-6A24-D044-42A2-29FC3FD12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7" y="2760955"/>
            <a:ext cx="1750902" cy="24396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43FF84-D8F5-A1C1-470F-27E81E71D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" y="1311715"/>
            <a:ext cx="5910981" cy="47019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99891D-06BB-FEEE-1322-2A588C33F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5" y="1796481"/>
            <a:ext cx="5387894" cy="41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8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22E735-CD0F-70B8-AB39-A51BDD1AF1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2617" cy="686899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667522-DD64-F2F1-A633-F417DA2DA2A7}"/>
              </a:ext>
            </a:extLst>
          </p:cNvPr>
          <p:cNvSpPr txBox="1"/>
          <p:nvPr/>
        </p:nvSpPr>
        <p:spPr>
          <a:xfrm>
            <a:off x="6096000" y="159798"/>
            <a:ext cx="5666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Match each sentence to the meaning expressed by the modal in italics.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0A8018-31AF-E9D5-DE18-0A6FAEB80B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" y="2479503"/>
            <a:ext cx="5333465" cy="159534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92691-2AEE-06DE-6677-B8F7A13B42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0"/>
          <a:stretch/>
        </p:blipFill>
        <p:spPr>
          <a:xfrm>
            <a:off x="3248764" y="2724683"/>
            <a:ext cx="328937" cy="1312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9BD378-B4DE-F302-1517-B1A716DD9350}"/>
              </a:ext>
            </a:extLst>
          </p:cNvPr>
          <p:cNvSpPr txBox="1"/>
          <p:nvPr/>
        </p:nvSpPr>
        <p:spPr>
          <a:xfrm>
            <a:off x="6096000" y="1269230"/>
            <a:ext cx="566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B4E83C-97CA-16B5-151B-72F2C0C833ED}"/>
              </a:ext>
            </a:extLst>
          </p:cNvPr>
          <p:cNvSpPr txBox="1"/>
          <p:nvPr/>
        </p:nvSpPr>
        <p:spPr>
          <a:xfrm>
            <a:off x="6096000" y="2385515"/>
            <a:ext cx="566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Circle the correct answer a), b) or c).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820B7C-F4CF-2BB5-A704-FCCCB8CAA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" y="1589174"/>
            <a:ext cx="5757037" cy="39299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92DF0A-79C8-B02B-EA53-BC2C5C5E0C35}"/>
              </a:ext>
            </a:extLst>
          </p:cNvPr>
          <p:cNvSpPr txBox="1"/>
          <p:nvPr/>
        </p:nvSpPr>
        <p:spPr>
          <a:xfrm>
            <a:off x="6096000" y="3062522"/>
            <a:ext cx="566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4F3C14-9CBB-C8BE-08BA-87DC599EB34F}"/>
              </a:ext>
            </a:extLst>
          </p:cNvPr>
          <p:cNvSpPr/>
          <p:nvPr/>
        </p:nvSpPr>
        <p:spPr>
          <a:xfrm>
            <a:off x="1745130" y="2173921"/>
            <a:ext cx="319596" cy="30558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5631A0-6F74-85FE-FB7E-355D2AA8A54C}"/>
              </a:ext>
            </a:extLst>
          </p:cNvPr>
          <p:cNvSpPr/>
          <p:nvPr/>
        </p:nvSpPr>
        <p:spPr>
          <a:xfrm>
            <a:off x="3235607" y="2908735"/>
            <a:ext cx="319596" cy="30558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65DA5A8-A09A-7666-1DBB-B83E210AC67F}"/>
              </a:ext>
            </a:extLst>
          </p:cNvPr>
          <p:cNvSpPr/>
          <p:nvPr/>
        </p:nvSpPr>
        <p:spPr>
          <a:xfrm>
            <a:off x="1723604" y="3585742"/>
            <a:ext cx="319596" cy="30558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6CAD0C-269A-8F49-49F3-8BC73924EA1B}"/>
              </a:ext>
            </a:extLst>
          </p:cNvPr>
          <p:cNvSpPr/>
          <p:nvPr/>
        </p:nvSpPr>
        <p:spPr>
          <a:xfrm>
            <a:off x="284872" y="4291386"/>
            <a:ext cx="319596" cy="30558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5909C91-DF74-26DB-1E8A-F69919B57B58}"/>
              </a:ext>
            </a:extLst>
          </p:cNvPr>
          <p:cNvSpPr/>
          <p:nvPr/>
        </p:nvSpPr>
        <p:spPr>
          <a:xfrm>
            <a:off x="3258105" y="5011263"/>
            <a:ext cx="319596" cy="30558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CF3D70-4967-148C-EDC2-B33D1886EAE5}"/>
              </a:ext>
            </a:extLst>
          </p:cNvPr>
          <p:cNvSpPr txBox="1"/>
          <p:nvPr/>
        </p:nvSpPr>
        <p:spPr>
          <a:xfrm>
            <a:off x="6232124" y="4680829"/>
            <a:ext cx="52467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Revise TV vocabulary with this wordsearch puzzle online! </a:t>
            </a:r>
          </a:p>
          <a:p>
            <a:pPr algn="ctr"/>
            <a:r>
              <a:rPr lang="en-GB" sz="2800" b="1" dirty="0">
                <a:hlinkClick r:id="rId6"/>
              </a:rPr>
              <a:t>https://wordwall.net/play/849/631/748</a:t>
            </a:r>
            <a:r>
              <a:rPr lang="en-GB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95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7EB47F-8F09-F4E1-365D-72A7884C4C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376973" cy="68580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0F83F8B-68F6-9DDA-3FFD-D50E9CC622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838"/>
            <a:ext cx="5409798" cy="19543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DCC50E-E04A-733C-95F6-2E45D7D8D593}"/>
              </a:ext>
            </a:extLst>
          </p:cNvPr>
          <p:cNvSpPr txBox="1"/>
          <p:nvPr/>
        </p:nvSpPr>
        <p:spPr>
          <a:xfrm>
            <a:off x="6534150" y="257175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Match the halves of a book titles.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CD9F9A-D483-040D-07A5-F09119EBC5FE}"/>
              </a:ext>
            </a:extLst>
          </p:cNvPr>
          <p:cNvSpPr txBox="1"/>
          <p:nvPr/>
        </p:nvSpPr>
        <p:spPr>
          <a:xfrm>
            <a:off x="6534150" y="852555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4E763C-2E12-3B4F-684C-BB85D0F5AAC1}"/>
              </a:ext>
            </a:extLst>
          </p:cNvPr>
          <p:cNvSpPr txBox="1"/>
          <p:nvPr/>
        </p:nvSpPr>
        <p:spPr>
          <a:xfrm>
            <a:off x="3962400" y="2781235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65D6F0-9384-BB4E-F0DD-42CC5C154AD2}"/>
              </a:ext>
            </a:extLst>
          </p:cNvPr>
          <p:cNvSpPr txBox="1"/>
          <p:nvPr/>
        </p:nvSpPr>
        <p:spPr>
          <a:xfrm>
            <a:off x="3962400" y="3007627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67BC20-FBEE-11BF-FBFC-755BEB629934}"/>
              </a:ext>
            </a:extLst>
          </p:cNvPr>
          <p:cNvSpPr txBox="1"/>
          <p:nvPr/>
        </p:nvSpPr>
        <p:spPr>
          <a:xfrm>
            <a:off x="3962400" y="3244333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E8CC79-2AB8-11E1-DA73-65FCA77BACFE}"/>
              </a:ext>
            </a:extLst>
          </p:cNvPr>
          <p:cNvSpPr txBox="1"/>
          <p:nvPr/>
        </p:nvSpPr>
        <p:spPr>
          <a:xfrm>
            <a:off x="3978813" y="3465375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D91539-72DF-D9D9-CB81-2C28CC345B74}"/>
              </a:ext>
            </a:extLst>
          </p:cNvPr>
          <p:cNvSpPr txBox="1"/>
          <p:nvPr/>
        </p:nvSpPr>
        <p:spPr>
          <a:xfrm>
            <a:off x="3978812" y="3686417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CBD4C9-1F0F-CBE2-E27D-564E1F8632C0}"/>
              </a:ext>
            </a:extLst>
          </p:cNvPr>
          <p:cNvSpPr txBox="1"/>
          <p:nvPr/>
        </p:nvSpPr>
        <p:spPr>
          <a:xfrm>
            <a:off x="3962400" y="3923123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43857D6-BBAD-4691-B9FA-BBE310692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9419"/>
            <a:ext cx="6096000" cy="27191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28B003-079E-5AF4-A5A2-A2DA2ADA08FC}"/>
              </a:ext>
            </a:extLst>
          </p:cNvPr>
          <p:cNvSpPr txBox="1"/>
          <p:nvPr/>
        </p:nvSpPr>
        <p:spPr>
          <a:xfrm>
            <a:off x="6550257" y="1637860"/>
            <a:ext cx="514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Match the programme type with the right text.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F04D3C-0945-CF27-6862-92664A3AA8D9}"/>
              </a:ext>
            </a:extLst>
          </p:cNvPr>
          <p:cNvSpPr txBox="1"/>
          <p:nvPr/>
        </p:nvSpPr>
        <p:spPr>
          <a:xfrm>
            <a:off x="6570881" y="2729460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A6C6BB-6180-6563-82F1-F70AEDB122D9}"/>
              </a:ext>
            </a:extLst>
          </p:cNvPr>
          <p:cNvSpPr txBox="1"/>
          <p:nvPr/>
        </p:nvSpPr>
        <p:spPr>
          <a:xfrm>
            <a:off x="2610098" y="2238667"/>
            <a:ext cx="29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F6C42B-9EAE-9D11-0D4D-3317419ADDAB}"/>
              </a:ext>
            </a:extLst>
          </p:cNvPr>
          <p:cNvSpPr txBox="1"/>
          <p:nvPr/>
        </p:nvSpPr>
        <p:spPr>
          <a:xfrm>
            <a:off x="2621724" y="2485902"/>
            <a:ext cx="29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EE4B77-16ED-C90D-666F-DB1F1939E7EC}"/>
              </a:ext>
            </a:extLst>
          </p:cNvPr>
          <p:cNvSpPr txBox="1"/>
          <p:nvPr/>
        </p:nvSpPr>
        <p:spPr>
          <a:xfrm>
            <a:off x="2616938" y="2718793"/>
            <a:ext cx="29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6A76F8-54C1-3FCE-64BC-3345595AD49D}"/>
              </a:ext>
            </a:extLst>
          </p:cNvPr>
          <p:cNvSpPr txBox="1"/>
          <p:nvPr/>
        </p:nvSpPr>
        <p:spPr>
          <a:xfrm>
            <a:off x="2615008" y="2958578"/>
            <a:ext cx="29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B3D7F-728C-A34A-EB76-EA3521CAFCE3}"/>
              </a:ext>
            </a:extLst>
          </p:cNvPr>
          <p:cNvSpPr txBox="1"/>
          <p:nvPr/>
        </p:nvSpPr>
        <p:spPr>
          <a:xfrm>
            <a:off x="2515000" y="3204605"/>
            <a:ext cx="450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BC0D76-78BF-E3B1-D38B-4D6CDC314E89}"/>
              </a:ext>
            </a:extLst>
          </p:cNvPr>
          <p:cNvSpPr txBox="1"/>
          <p:nvPr/>
        </p:nvSpPr>
        <p:spPr>
          <a:xfrm>
            <a:off x="2616938" y="3453340"/>
            <a:ext cx="29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9C8498-1272-ABC5-F591-688A55A69473}"/>
              </a:ext>
            </a:extLst>
          </p:cNvPr>
          <p:cNvSpPr txBox="1"/>
          <p:nvPr/>
        </p:nvSpPr>
        <p:spPr>
          <a:xfrm>
            <a:off x="2605312" y="3694990"/>
            <a:ext cx="29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B3E525-9FAF-68D7-1FA9-729A1FD76D15}"/>
              </a:ext>
            </a:extLst>
          </p:cNvPr>
          <p:cNvSpPr txBox="1"/>
          <p:nvPr/>
        </p:nvSpPr>
        <p:spPr>
          <a:xfrm>
            <a:off x="2605312" y="3922443"/>
            <a:ext cx="29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4DC98C-DB8E-762B-F9E1-2E81C894B254}"/>
              </a:ext>
            </a:extLst>
          </p:cNvPr>
          <p:cNvSpPr txBox="1"/>
          <p:nvPr/>
        </p:nvSpPr>
        <p:spPr>
          <a:xfrm>
            <a:off x="2604490" y="4164239"/>
            <a:ext cx="29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BBF89D-62AA-AD29-C746-C26746F28617}"/>
              </a:ext>
            </a:extLst>
          </p:cNvPr>
          <p:cNvSpPr txBox="1"/>
          <p:nvPr/>
        </p:nvSpPr>
        <p:spPr>
          <a:xfrm>
            <a:off x="2604490" y="4405671"/>
            <a:ext cx="29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E3C90C-73D4-98F9-45AC-69AC3521C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302" r="41127" b="19114"/>
          <a:stretch/>
        </p:blipFill>
        <p:spPr>
          <a:xfrm>
            <a:off x="-1" y="1936966"/>
            <a:ext cx="6470874" cy="29840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7D0B183-84CB-CA68-9CE9-6CAC7F845A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2" r="-5764"/>
          <a:stretch/>
        </p:blipFill>
        <p:spPr>
          <a:xfrm>
            <a:off x="9490229" y="4886032"/>
            <a:ext cx="2558565" cy="179656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4C7AE11-4287-4AB8-018E-6E35C86E6B2F}"/>
              </a:ext>
            </a:extLst>
          </p:cNvPr>
          <p:cNvSpPr txBox="1"/>
          <p:nvPr/>
        </p:nvSpPr>
        <p:spPr>
          <a:xfrm>
            <a:off x="6570881" y="3478309"/>
            <a:ext cx="514350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Speaking time! </a:t>
            </a:r>
            <a:endParaRPr lang="hr-HR" sz="2800" b="1" dirty="0">
              <a:solidFill>
                <a:srgbClr val="FF0000"/>
              </a:solidFill>
            </a:endParaRPr>
          </a:p>
          <a:p>
            <a:r>
              <a:rPr lang="en-GB" sz="2800" b="1" dirty="0"/>
              <a:t>Read the questions and answer them.</a:t>
            </a:r>
          </a:p>
        </p:txBody>
      </p:sp>
    </p:spTree>
    <p:extLst>
      <p:ext uri="{BB962C8B-B14F-4D97-AF65-F5344CB8AC3E}">
        <p14:creationId xmlns:p14="http://schemas.microsoft.com/office/powerpoint/2010/main" val="192088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75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" b="891"/>
          <a:stretch/>
        </p:blipFill>
        <p:spPr>
          <a:xfrm>
            <a:off x="838199" y="1269508"/>
            <a:ext cx="3943662" cy="537894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048418" y="263731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the type of TV programme next to its definition.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048419" y="374363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71091-D140-B3E7-5652-4B85C257B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269507"/>
            <a:ext cx="4642744" cy="52726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4C530-B3D8-FE31-83A2-60C129B0B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38" y="2305777"/>
            <a:ext cx="4120747" cy="422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838063-04B8-FDE9-39F2-F7BC0C46A0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"/>
          <a:stretch/>
        </p:blipFill>
        <p:spPr>
          <a:xfrm>
            <a:off x="0" y="0"/>
            <a:ext cx="4994866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437BF5-FC52-0112-9E1D-BB9DBF40C47F}"/>
              </a:ext>
            </a:extLst>
          </p:cNvPr>
          <p:cNvSpPr txBox="1"/>
          <p:nvPr/>
        </p:nvSpPr>
        <p:spPr>
          <a:xfrm>
            <a:off x="6342281" y="363634"/>
            <a:ext cx="514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Listen to Eva and her grandma and mark the sentences true (T) or false (F).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7D6D3-9E88-443F-2BF7-5475A78CE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0" y="1888031"/>
            <a:ext cx="4671465" cy="25605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14_lesson_12___eva_and_her_grandma">
            <a:hlinkClick r:id="" action="ppaction://media"/>
            <a:extLst>
              <a:ext uri="{FF2B5EF4-FFF2-40B4-BE49-F238E27FC236}">
                <a16:creationId xmlns:a16="http://schemas.microsoft.com/office/drawing/2014/main" id="{9A2268F4-748D-6C69-2691-C9744B742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2919" y="1400668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E11BC0-B583-78E2-F163-8FB43831EA94}"/>
              </a:ext>
            </a:extLst>
          </p:cNvPr>
          <p:cNvSpPr txBox="1"/>
          <p:nvPr/>
        </p:nvSpPr>
        <p:spPr>
          <a:xfrm>
            <a:off x="6342281" y="1987836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BB3BA4-EC98-D792-2C9D-FC76C71A7CFA}"/>
              </a:ext>
            </a:extLst>
          </p:cNvPr>
          <p:cNvSpPr txBox="1"/>
          <p:nvPr/>
        </p:nvSpPr>
        <p:spPr>
          <a:xfrm>
            <a:off x="2943900" y="2956264"/>
            <a:ext cx="36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0B1C3B-A332-FD7B-CD69-AB4F46684CCE}"/>
              </a:ext>
            </a:extLst>
          </p:cNvPr>
          <p:cNvSpPr txBox="1"/>
          <p:nvPr/>
        </p:nvSpPr>
        <p:spPr>
          <a:xfrm>
            <a:off x="2307709" y="3210925"/>
            <a:ext cx="36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B52841-4A14-F880-9E43-8B09D3C45F81}"/>
              </a:ext>
            </a:extLst>
          </p:cNvPr>
          <p:cNvSpPr txBox="1"/>
          <p:nvPr/>
        </p:nvSpPr>
        <p:spPr>
          <a:xfrm>
            <a:off x="3989727" y="3520283"/>
            <a:ext cx="36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AF3332-B724-CBD9-35C1-26780F7FFEFE}"/>
              </a:ext>
            </a:extLst>
          </p:cNvPr>
          <p:cNvSpPr txBox="1"/>
          <p:nvPr/>
        </p:nvSpPr>
        <p:spPr>
          <a:xfrm>
            <a:off x="3279846" y="3800838"/>
            <a:ext cx="23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F71F10-85F6-CBF9-4723-FB51A6A6197D}"/>
              </a:ext>
            </a:extLst>
          </p:cNvPr>
          <p:cNvSpPr txBox="1"/>
          <p:nvPr/>
        </p:nvSpPr>
        <p:spPr>
          <a:xfrm>
            <a:off x="4292017" y="4141774"/>
            <a:ext cx="36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3D8A2D-48F0-7475-8E32-55B44E6F9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" y="1056131"/>
            <a:ext cx="5362113" cy="53697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4F02E9-EA6B-78AA-8BD8-9ABA75DF4E4B}"/>
              </a:ext>
            </a:extLst>
          </p:cNvPr>
          <p:cNvSpPr txBox="1"/>
          <p:nvPr/>
        </p:nvSpPr>
        <p:spPr>
          <a:xfrm>
            <a:off x="6342281" y="3046785"/>
            <a:ext cx="514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text and underline new words. Translate them into Croatian</a:t>
            </a:r>
            <a:r>
              <a:rPr lang="hr-HR" sz="2800" b="1" dirty="0"/>
              <a:t>.</a:t>
            </a:r>
            <a:endParaRPr lang="en-GB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69F559-F2C4-64A2-FC11-D30AA9EB4203}"/>
              </a:ext>
            </a:extLst>
          </p:cNvPr>
          <p:cNvSpPr txBox="1"/>
          <p:nvPr/>
        </p:nvSpPr>
        <p:spPr>
          <a:xfrm>
            <a:off x="6342281" y="4934112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text in pairs.</a:t>
            </a:r>
          </a:p>
        </p:txBody>
      </p:sp>
    </p:spTree>
    <p:extLst>
      <p:ext uri="{BB962C8B-B14F-4D97-AF65-F5344CB8AC3E}">
        <p14:creationId xmlns:p14="http://schemas.microsoft.com/office/powerpoint/2010/main" val="35983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6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A68949-5154-1D8E-21F4-F663F38950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3134" cy="68432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A2FDF-5D81-ABB8-6EF9-82E9EA3D2BA6}"/>
              </a:ext>
            </a:extLst>
          </p:cNvPr>
          <p:cNvSpPr txBox="1"/>
          <p:nvPr/>
        </p:nvSpPr>
        <p:spPr>
          <a:xfrm>
            <a:off x="6342281" y="88622"/>
            <a:ext cx="52175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/>
              <a:t>Listen to the conversation again and circle the correct answer a) or b).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4DD053-45FA-4CFD-E26F-A723E015A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" y="2192418"/>
            <a:ext cx="5353232" cy="23661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14_lesson_12___eva_and_her_grandma">
            <a:hlinkClick r:id="" action="ppaction://media"/>
            <a:extLst>
              <a:ext uri="{FF2B5EF4-FFF2-40B4-BE49-F238E27FC236}">
                <a16:creationId xmlns:a16="http://schemas.microsoft.com/office/drawing/2014/main" id="{5C8C6695-5EFE-9E5E-137C-66313DEDB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3143" y="571680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14FF8E-1B6A-47F6-C907-387E61D8A59A}"/>
              </a:ext>
            </a:extLst>
          </p:cNvPr>
          <p:cNvSpPr txBox="1"/>
          <p:nvPr/>
        </p:nvSpPr>
        <p:spPr>
          <a:xfrm>
            <a:off x="6342281" y="1054189"/>
            <a:ext cx="4551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/>
              <a:t>Check.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0CA262-3277-517A-B60A-F198CBBD6DBD}"/>
              </a:ext>
            </a:extLst>
          </p:cNvPr>
          <p:cNvSpPr/>
          <p:nvPr/>
        </p:nvSpPr>
        <p:spPr>
          <a:xfrm>
            <a:off x="350666" y="2665343"/>
            <a:ext cx="266331" cy="27637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FCCC8C-B0A0-26F6-E690-D2D502F830A7}"/>
              </a:ext>
            </a:extLst>
          </p:cNvPr>
          <p:cNvSpPr/>
          <p:nvPr/>
        </p:nvSpPr>
        <p:spPr>
          <a:xfrm>
            <a:off x="350665" y="3545712"/>
            <a:ext cx="266331" cy="27637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25D039-3B40-E451-BD26-04E798E67438}"/>
              </a:ext>
            </a:extLst>
          </p:cNvPr>
          <p:cNvSpPr/>
          <p:nvPr/>
        </p:nvSpPr>
        <p:spPr>
          <a:xfrm>
            <a:off x="350665" y="4282175"/>
            <a:ext cx="266331" cy="27637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ED22D0-B166-226B-D8F3-47D909A931E2}"/>
              </a:ext>
            </a:extLst>
          </p:cNvPr>
          <p:cNvSpPr/>
          <p:nvPr/>
        </p:nvSpPr>
        <p:spPr>
          <a:xfrm>
            <a:off x="3401604" y="3364947"/>
            <a:ext cx="266331" cy="27637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F54269-A8C4-B8D1-F5F7-6FE89CE44775}"/>
              </a:ext>
            </a:extLst>
          </p:cNvPr>
          <p:cNvSpPr/>
          <p:nvPr/>
        </p:nvSpPr>
        <p:spPr>
          <a:xfrm>
            <a:off x="3366094" y="4005803"/>
            <a:ext cx="266331" cy="27637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37C15C-6142-7F5F-85E9-0DA7C13F8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2417"/>
            <a:ext cx="5775675" cy="23661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74D4D83-4A1A-8A05-5B45-DF87A1B6ADBA}"/>
              </a:ext>
            </a:extLst>
          </p:cNvPr>
          <p:cNvSpPr txBox="1"/>
          <p:nvPr/>
        </p:nvSpPr>
        <p:spPr>
          <a:xfrm>
            <a:off x="5991456" y="1666387"/>
            <a:ext cx="5919195" cy="45858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accent2"/>
                </a:solidFill>
              </a:rPr>
              <a:t>LANGUAGE FOCUS</a:t>
            </a:r>
            <a:endParaRPr lang="hr-HR" sz="2600" b="1" dirty="0">
              <a:solidFill>
                <a:schemeClr val="accent2"/>
              </a:solidFill>
            </a:endParaRPr>
          </a:p>
          <a:p>
            <a:endParaRPr lang="en-GB" sz="2600" b="1" dirty="0"/>
          </a:p>
          <a:p>
            <a:r>
              <a:rPr lang="en-GB" sz="2400" dirty="0"/>
              <a:t>With </a:t>
            </a:r>
            <a:r>
              <a:rPr lang="hr-HR" sz="2400" b="1" dirty="0" err="1">
                <a:solidFill>
                  <a:srgbClr val="FF0000"/>
                </a:solidFill>
              </a:rPr>
              <a:t>the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present perfect</a:t>
            </a:r>
            <a:r>
              <a:rPr lang="en-GB" sz="2400" dirty="0"/>
              <a:t> we often use ALREADY and YET.</a:t>
            </a:r>
            <a:endParaRPr lang="hr-HR" sz="2400" dirty="0"/>
          </a:p>
          <a:p>
            <a:r>
              <a:rPr lang="en-GB" sz="2400" dirty="0" err="1">
                <a:solidFill>
                  <a:schemeClr val="accent1"/>
                </a:solidFill>
              </a:rPr>
              <a:t>Često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uz</a:t>
            </a:r>
            <a:r>
              <a:rPr lang="en-GB" sz="2400" dirty="0">
                <a:solidFill>
                  <a:schemeClr val="accent1"/>
                </a:solidFill>
              </a:rPr>
              <a:t> present perfect </a:t>
            </a:r>
            <a:r>
              <a:rPr lang="en-GB" sz="2400" dirty="0" err="1">
                <a:solidFill>
                  <a:schemeClr val="accent1"/>
                </a:solidFill>
              </a:rPr>
              <a:t>koristimo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izraze</a:t>
            </a:r>
            <a:r>
              <a:rPr lang="en-GB" sz="2400" dirty="0">
                <a:solidFill>
                  <a:schemeClr val="accent1"/>
                </a:solidFill>
              </a:rPr>
              <a:t> ALREADY (</a:t>
            </a:r>
            <a:r>
              <a:rPr lang="en-GB" sz="2400" dirty="0" err="1">
                <a:solidFill>
                  <a:schemeClr val="accent1"/>
                </a:solidFill>
              </a:rPr>
              <a:t>već</a:t>
            </a:r>
            <a:r>
              <a:rPr lang="en-GB" sz="2400" dirty="0">
                <a:solidFill>
                  <a:schemeClr val="accent1"/>
                </a:solidFill>
              </a:rPr>
              <a:t>) </a:t>
            </a:r>
            <a:r>
              <a:rPr lang="en-GB" sz="2400" dirty="0" err="1">
                <a:solidFill>
                  <a:schemeClr val="accent1"/>
                </a:solidFill>
              </a:rPr>
              <a:t>i</a:t>
            </a:r>
            <a:r>
              <a:rPr lang="en-GB" sz="2400" dirty="0">
                <a:solidFill>
                  <a:schemeClr val="accent1"/>
                </a:solidFill>
              </a:rPr>
              <a:t> NOT YET (</a:t>
            </a:r>
            <a:r>
              <a:rPr lang="en-GB" sz="2400" dirty="0" err="1">
                <a:solidFill>
                  <a:schemeClr val="accent1"/>
                </a:solidFill>
              </a:rPr>
              <a:t>još</a:t>
            </a:r>
            <a:r>
              <a:rPr lang="en-GB" sz="2400" dirty="0">
                <a:solidFill>
                  <a:schemeClr val="accent1"/>
                </a:solidFill>
              </a:rPr>
              <a:t> ne)</a:t>
            </a:r>
            <a:r>
              <a:rPr lang="hr-HR" sz="2400" dirty="0">
                <a:solidFill>
                  <a:schemeClr val="accent1"/>
                </a:solidFill>
              </a:rPr>
              <a:t>.</a:t>
            </a:r>
          </a:p>
          <a:p>
            <a:endParaRPr lang="hr-HR" sz="2400" dirty="0">
              <a:solidFill>
                <a:schemeClr val="accent1"/>
              </a:solidFill>
            </a:endParaRPr>
          </a:p>
          <a:p>
            <a:r>
              <a:rPr lang="en-GB" sz="2400" dirty="0"/>
              <a:t>I’</a:t>
            </a:r>
            <a:r>
              <a:rPr lang="en-GB" sz="2400" dirty="0">
                <a:solidFill>
                  <a:srgbClr val="FF0000"/>
                </a:solidFill>
              </a:rPr>
              <a:t>ve </a:t>
            </a:r>
            <a:r>
              <a:rPr lang="en-GB" sz="2400" b="1" dirty="0">
                <a:solidFill>
                  <a:srgbClr val="00B050"/>
                </a:solidFill>
              </a:rPr>
              <a:t>already</a:t>
            </a:r>
            <a:r>
              <a:rPr lang="en-GB" sz="2400" dirty="0">
                <a:solidFill>
                  <a:srgbClr val="FF0000"/>
                </a:solidFill>
              </a:rPr>
              <a:t> done </a:t>
            </a:r>
            <a:r>
              <a:rPr lang="en-GB" sz="2400" dirty="0"/>
              <a:t>my homework. </a:t>
            </a:r>
            <a:endParaRPr lang="hr-HR" sz="2400" dirty="0"/>
          </a:p>
          <a:p>
            <a:r>
              <a:rPr lang="en-GB" sz="2400" dirty="0"/>
              <a:t>(</a:t>
            </a:r>
            <a:r>
              <a:rPr lang="en-GB" sz="2400" dirty="0" err="1">
                <a:solidFill>
                  <a:schemeClr val="accent1"/>
                </a:solidFill>
              </a:rPr>
              <a:t>Već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sam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napisao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zadaću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  <a:r>
              <a:rPr lang="en-GB" sz="2400" dirty="0"/>
              <a:t>)</a:t>
            </a:r>
            <a:endParaRPr lang="hr-HR" sz="2400" dirty="0"/>
          </a:p>
          <a:p>
            <a:endParaRPr lang="en-GB" sz="2400" dirty="0"/>
          </a:p>
          <a:p>
            <a:r>
              <a:rPr lang="en-GB" sz="2400" dirty="0"/>
              <a:t>I </a:t>
            </a:r>
            <a:r>
              <a:rPr lang="en-GB" sz="2400" dirty="0">
                <a:solidFill>
                  <a:srgbClr val="FF0000"/>
                </a:solidFill>
              </a:rPr>
              <a:t>haven’t finished </a:t>
            </a:r>
            <a:r>
              <a:rPr lang="en-GB" sz="2400" dirty="0"/>
              <a:t>it </a:t>
            </a:r>
            <a:r>
              <a:rPr lang="en-GB" sz="2400" b="1" dirty="0">
                <a:solidFill>
                  <a:srgbClr val="00B050"/>
                </a:solidFill>
              </a:rPr>
              <a:t>yet</a:t>
            </a:r>
            <a:r>
              <a:rPr lang="en-GB" sz="2400" dirty="0"/>
              <a:t>. </a:t>
            </a:r>
            <a:endParaRPr lang="hr-HR" sz="2400" dirty="0"/>
          </a:p>
          <a:p>
            <a:r>
              <a:rPr lang="en-GB" sz="2400" dirty="0"/>
              <a:t>(</a:t>
            </a:r>
            <a:r>
              <a:rPr lang="en-GB" sz="2400" dirty="0" err="1">
                <a:solidFill>
                  <a:schemeClr val="accent1"/>
                </a:solidFill>
              </a:rPr>
              <a:t>Još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ju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nisam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dovršio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  <a:r>
              <a:rPr lang="en-GB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04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6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B02229F-CA05-F9E1-774D-E9F07B45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3134" cy="6843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4C403-C8AB-48FE-7066-6664019E1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2417"/>
            <a:ext cx="5775675" cy="23661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480F8F-E39F-B7AD-83C9-2C164BF63F69}"/>
              </a:ext>
            </a:extLst>
          </p:cNvPr>
          <p:cNvSpPr txBox="1"/>
          <p:nvPr/>
        </p:nvSpPr>
        <p:spPr>
          <a:xfrm>
            <a:off x="6416479" y="230871"/>
            <a:ext cx="5468969" cy="23497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ALREADY</a:t>
            </a:r>
            <a:r>
              <a:rPr lang="en-GB" sz="2400" b="1" dirty="0"/>
              <a:t> </a:t>
            </a:r>
            <a:r>
              <a:rPr lang="en-GB" sz="2400" b="1" dirty="0" err="1"/>
              <a:t>mea</a:t>
            </a:r>
            <a:r>
              <a:rPr lang="hr-HR" sz="2400" b="1" dirty="0"/>
              <a:t>n</a:t>
            </a:r>
            <a:r>
              <a:rPr lang="en-GB" sz="2400" b="1" dirty="0"/>
              <a:t>s sooner than expected. </a:t>
            </a:r>
            <a:endParaRPr lang="hr-HR" sz="2400" b="1" dirty="0"/>
          </a:p>
          <a:p>
            <a:r>
              <a:rPr lang="en-GB" sz="2400" b="1" dirty="0">
                <a:solidFill>
                  <a:srgbClr val="FF0000"/>
                </a:solidFill>
              </a:rPr>
              <a:t>NOT YET </a:t>
            </a:r>
            <a:r>
              <a:rPr lang="en-GB" sz="2400" b="1" dirty="0"/>
              <a:t>means it hasn’t happened up to now.</a:t>
            </a:r>
            <a:endParaRPr lang="hr-HR" sz="2400" b="1" dirty="0"/>
          </a:p>
          <a:p>
            <a:r>
              <a:rPr lang="en-GB" sz="2400" dirty="0">
                <a:solidFill>
                  <a:srgbClr val="FF0000"/>
                </a:solidFill>
              </a:rPr>
              <a:t>ALREADY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znači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ranije</a:t>
            </a:r>
            <a:r>
              <a:rPr lang="en-GB" sz="2400" dirty="0">
                <a:solidFill>
                  <a:schemeClr val="accent1"/>
                </a:solidFill>
              </a:rPr>
              <a:t> od </a:t>
            </a:r>
            <a:r>
              <a:rPr lang="en-GB" sz="2400" dirty="0" err="1">
                <a:solidFill>
                  <a:schemeClr val="accent1"/>
                </a:solidFill>
              </a:rPr>
              <a:t>očekivanog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  <a:endParaRPr lang="hr-HR" sz="2400" dirty="0"/>
          </a:p>
          <a:p>
            <a:r>
              <a:rPr lang="en-GB" sz="2400" dirty="0">
                <a:solidFill>
                  <a:srgbClr val="FF0000"/>
                </a:solidFill>
              </a:rPr>
              <a:t>NOT YET </a:t>
            </a:r>
            <a:r>
              <a:rPr lang="en-GB" sz="2400" dirty="0" err="1">
                <a:solidFill>
                  <a:schemeClr val="accent1"/>
                </a:solidFill>
              </a:rPr>
              <a:t>znači</a:t>
            </a:r>
            <a:r>
              <a:rPr lang="en-GB" sz="2400" dirty="0">
                <a:solidFill>
                  <a:schemeClr val="accent1"/>
                </a:solidFill>
              </a:rPr>
              <a:t> da se </a:t>
            </a:r>
            <a:r>
              <a:rPr lang="en-GB" sz="2400" dirty="0" err="1">
                <a:solidFill>
                  <a:schemeClr val="accent1"/>
                </a:solidFill>
              </a:rPr>
              <a:t>nije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dogodilo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još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uvijek</a:t>
            </a:r>
            <a:r>
              <a:rPr lang="en-GB" sz="2400" dirty="0">
                <a:solidFill>
                  <a:schemeClr val="accent1"/>
                </a:solidFill>
              </a:rPr>
              <a:t>, do </a:t>
            </a:r>
            <a:r>
              <a:rPr lang="en-GB" sz="2400" dirty="0" err="1">
                <a:solidFill>
                  <a:schemeClr val="accent1"/>
                </a:solidFill>
              </a:rPr>
              <a:t>trenutka</a:t>
            </a:r>
            <a:r>
              <a:rPr lang="en-GB" sz="2400" dirty="0">
                <a:solidFill>
                  <a:schemeClr val="accent1"/>
                </a:solidFill>
              </a:rPr>
              <a:t> u </a:t>
            </a:r>
            <a:r>
              <a:rPr lang="en-GB" sz="2400" dirty="0" err="1">
                <a:solidFill>
                  <a:schemeClr val="accent1"/>
                </a:solidFill>
              </a:rPr>
              <a:t>kojem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govorimo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E7FCED-5622-35AB-B41D-43D4862BE715}"/>
              </a:ext>
            </a:extLst>
          </p:cNvPr>
          <p:cNvSpPr txBox="1"/>
          <p:nvPr/>
        </p:nvSpPr>
        <p:spPr>
          <a:xfrm>
            <a:off x="6554179" y="2853440"/>
            <a:ext cx="52175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/>
              <a:t>Insert ALREADY or YET.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34DAAA-F291-43FA-83BE-56AB8EF5280C}"/>
              </a:ext>
            </a:extLst>
          </p:cNvPr>
          <p:cNvSpPr txBox="1"/>
          <p:nvPr/>
        </p:nvSpPr>
        <p:spPr>
          <a:xfrm>
            <a:off x="6542191" y="3509241"/>
            <a:ext cx="52175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/>
              <a:t>Check.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793C7F-7DE5-42FC-2D61-A0D721289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4" y="2023184"/>
            <a:ext cx="5042643" cy="30903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BCCB9E-F13F-3F86-5281-CB65A3E216A7}"/>
              </a:ext>
            </a:extLst>
          </p:cNvPr>
          <p:cNvSpPr txBox="1"/>
          <p:nvPr/>
        </p:nvSpPr>
        <p:spPr>
          <a:xfrm>
            <a:off x="1864309" y="2263806"/>
            <a:ext cx="92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already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2B3684-4646-BD82-6433-6BCC5FE020E5}"/>
              </a:ext>
            </a:extLst>
          </p:cNvPr>
          <p:cNvSpPr txBox="1"/>
          <p:nvPr/>
        </p:nvSpPr>
        <p:spPr>
          <a:xfrm>
            <a:off x="3335985" y="2716439"/>
            <a:ext cx="52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yet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03A14-84CA-4F6E-4FBC-CF537C3672FF}"/>
              </a:ext>
            </a:extLst>
          </p:cNvPr>
          <p:cNvSpPr txBox="1"/>
          <p:nvPr/>
        </p:nvSpPr>
        <p:spPr>
          <a:xfrm>
            <a:off x="3060839" y="3047330"/>
            <a:ext cx="52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yet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653A5-8CDF-489D-E21F-CB86A241F7CB}"/>
              </a:ext>
            </a:extLst>
          </p:cNvPr>
          <p:cNvSpPr txBox="1"/>
          <p:nvPr/>
        </p:nvSpPr>
        <p:spPr>
          <a:xfrm>
            <a:off x="941030" y="3336993"/>
            <a:ext cx="92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already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62E790-C8D2-80B7-AB83-B37606154BED}"/>
              </a:ext>
            </a:extLst>
          </p:cNvPr>
          <p:cNvSpPr txBox="1"/>
          <p:nvPr/>
        </p:nvSpPr>
        <p:spPr>
          <a:xfrm>
            <a:off x="952562" y="3706325"/>
            <a:ext cx="92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already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BB117B-5978-E6C9-DE4C-A086C6076044}"/>
              </a:ext>
            </a:extLst>
          </p:cNvPr>
          <p:cNvSpPr txBox="1"/>
          <p:nvPr/>
        </p:nvSpPr>
        <p:spPr>
          <a:xfrm>
            <a:off x="3323997" y="3894924"/>
            <a:ext cx="92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already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258C3A-1C3D-B52F-0D83-3C120FAE6CCF}"/>
              </a:ext>
            </a:extLst>
          </p:cNvPr>
          <p:cNvSpPr txBox="1"/>
          <p:nvPr/>
        </p:nvSpPr>
        <p:spPr>
          <a:xfrm>
            <a:off x="2663874" y="4348456"/>
            <a:ext cx="92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already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F08CBE-ED77-31D8-9EED-FE53E3F47102}"/>
              </a:ext>
            </a:extLst>
          </p:cNvPr>
          <p:cNvSpPr txBox="1"/>
          <p:nvPr/>
        </p:nvSpPr>
        <p:spPr>
          <a:xfrm>
            <a:off x="3690509" y="4704077"/>
            <a:ext cx="52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yet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22680F-A3EA-C4E2-09F8-5979D4E67E79}"/>
              </a:ext>
            </a:extLst>
          </p:cNvPr>
          <p:cNvSpPr txBox="1"/>
          <p:nvPr/>
        </p:nvSpPr>
        <p:spPr>
          <a:xfrm>
            <a:off x="6251026" y="4264256"/>
            <a:ext cx="5778217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JUST</a:t>
            </a:r>
            <a:r>
              <a:rPr lang="en-GB" sz="2400" b="1" dirty="0"/>
              <a:t> means very recently, a short time ago</a:t>
            </a:r>
            <a:r>
              <a:rPr lang="hr-HR" sz="2400" b="1" dirty="0"/>
              <a:t>.</a:t>
            </a:r>
          </a:p>
          <a:p>
            <a:r>
              <a:rPr lang="en-GB" sz="2400" dirty="0">
                <a:solidFill>
                  <a:srgbClr val="FF0000"/>
                </a:solidFill>
              </a:rPr>
              <a:t>JUST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znači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upravo</a:t>
            </a:r>
            <a:r>
              <a:rPr lang="en-GB" sz="2400" dirty="0">
                <a:solidFill>
                  <a:schemeClr val="accent1"/>
                </a:solidFill>
              </a:rPr>
              <a:t>, </a:t>
            </a:r>
            <a:r>
              <a:rPr lang="en-GB" sz="2400" dirty="0" err="1">
                <a:solidFill>
                  <a:schemeClr val="accent1"/>
                </a:solidFill>
              </a:rPr>
              <a:t>nešto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što</a:t>
            </a:r>
            <a:r>
              <a:rPr lang="en-GB" sz="2400" dirty="0">
                <a:solidFill>
                  <a:schemeClr val="accent1"/>
                </a:solidFill>
              </a:rPr>
              <a:t> se </a:t>
            </a:r>
            <a:r>
              <a:rPr lang="en-GB" sz="2400" dirty="0" err="1">
                <a:solidFill>
                  <a:schemeClr val="accent1"/>
                </a:solidFill>
              </a:rPr>
              <a:t>nedavno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dogodio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  <a:endParaRPr lang="hr-HR" sz="2400" dirty="0">
              <a:solidFill>
                <a:schemeClr val="accent1"/>
              </a:solidFill>
            </a:endParaRPr>
          </a:p>
          <a:p>
            <a:endParaRPr lang="en-GB" sz="2400" dirty="0">
              <a:solidFill>
                <a:schemeClr val="accent1"/>
              </a:solidFill>
            </a:endParaRPr>
          </a:p>
          <a:p>
            <a:r>
              <a:rPr lang="en-GB" sz="2400" dirty="0"/>
              <a:t>e.g. Do you know what I’ve </a:t>
            </a:r>
            <a:r>
              <a:rPr lang="en-GB" sz="2400" dirty="0">
                <a:solidFill>
                  <a:srgbClr val="FF0000"/>
                </a:solidFill>
              </a:rPr>
              <a:t>just </a:t>
            </a:r>
            <a:r>
              <a:rPr lang="en-GB" sz="2400" dirty="0"/>
              <a:t>read? </a:t>
            </a:r>
            <a:endParaRPr lang="hr-HR" sz="2400" dirty="0"/>
          </a:p>
          <a:p>
            <a:r>
              <a:rPr lang="en-GB" sz="2400" dirty="0">
                <a:solidFill>
                  <a:schemeClr val="accent1"/>
                </a:solidFill>
              </a:rPr>
              <a:t>(</a:t>
            </a:r>
            <a:r>
              <a:rPr lang="en-GB" sz="2400" dirty="0" err="1">
                <a:solidFill>
                  <a:schemeClr val="accent1"/>
                </a:solidFill>
              </a:rPr>
              <a:t>Znaš</a:t>
            </a:r>
            <a:r>
              <a:rPr lang="en-GB" sz="2400" dirty="0">
                <a:solidFill>
                  <a:schemeClr val="accent1"/>
                </a:solidFill>
              </a:rPr>
              <a:t> li </a:t>
            </a:r>
            <a:r>
              <a:rPr lang="en-GB" sz="2400" dirty="0" err="1">
                <a:solidFill>
                  <a:schemeClr val="accent1"/>
                </a:solidFill>
              </a:rPr>
              <a:t>što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sam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upravo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pročitao</a:t>
            </a:r>
            <a:r>
              <a:rPr lang="en-GB" sz="2400" dirty="0">
                <a:solidFill>
                  <a:schemeClr val="accent1"/>
                </a:solidFill>
              </a:rPr>
              <a:t>?)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277FDB-B69F-E546-7523-FE122A4C3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5" y="2152912"/>
            <a:ext cx="6135936" cy="28247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474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D5A112B-B0F5-E773-D4DC-CAA1B189A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3134" cy="6843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10484D-9E7E-AF4B-EBA0-AAFD5B08D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259"/>
            <a:ext cx="6135936" cy="28247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72642C-989C-1FBF-443C-5FAC4B507424}"/>
              </a:ext>
            </a:extLst>
          </p:cNvPr>
          <p:cNvSpPr txBox="1"/>
          <p:nvPr/>
        </p:nvSpPr>
        <p:spPr>
          <a:xfrm>
            <a:off x="6567247" y="202398"/>
            <a:ext cx="521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the answers using JUST.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52F06-6697-BAF4-5CD5-3866A46F8043}"/>
              </a:ext>
            </a:extLst>
          </p:cNvPr>
          <p:cNvSpPr txBox="1"/>
          <p:nvPr/>
        </p:nvSpPr>
        <p:spPr>
          <a:xfrm>
            <a:off x="6567247" y="780926"/>
            <a:ext cx="521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</a:t>
            </a:r>
            <a:r>
              <a:rPr lang="en-GB" sz="26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99032-2C45-4521-14FE-5C4E3FF5B50C}"/>
              </a:ext>
            </a:extLst>
          </p:cNvPr>
          <p:cNvSpPr txBox="1"/>
          <p:nvPr/>
        </p:nvSpPr>
        <p:spPr>
          <a:xfrm>
            <a:off x="683946" y="3808520"/>
            <a:ext cx="144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have just had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D7F62-31A5-C5CD-9179-6925DD77E2D1}"/>
              </a:ext>
            </a:extLst>
          </p:cNvPr>
          <p:cNvSpPr txBox="1"/>
          <p:nvPr/>
        </p:nvSpPr>
        <p:spPr>
          <a:xfrm>
            <a:off x="509782" y="4321260"/>
            <a:ext cx="170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have just found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539255-5E55-8F13-FB4C-CA1DDCDC1B92}"/>
              </a:ext>
            </a:extLst>
          </p:cNvPr>
          <p:cNvSpPr txBox="1"/>
          <p:nvPr/>
        </p:nvSpPr>
        <p:spPr>
          <a:xfrm>
            <a:off x="3922815" y="2442838"/>
            <a:ext cx="186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has just cleaned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0D64CD-73B8-CD53-2A40-833C590D70FF}"/>
              </a:ext>
            </a:extLst>
          </p:cNvPr>
          <p:cNvSpPr txBox="1"/>
          <p:nvPr/>
        </p:nvSpPr>
        <p:spPr>
          <a:xfrm>
            <a:off x="4101484" y="3144174"/>
            <a:ext cx="168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has just stolen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37343D-CA68-674F-933B-808863254944}"/>
              </a:ext>
            </a:extLst>
          </p:cNvPr>
          <p:cNvSpPr txBox="1"/>
          <p:nvPr/>
        </p:nvSpPr>
        <p:spPr>
          <a:xfrm>
            <a:off x="3624680" y="3808520"/>
            <a:ext cx="1683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has just broken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AA0A2A-B290-616B-ABA9-AA42980329C1}"/>
              </a:ext>
            </a:extLst>
          </p:cNvPr>
          <p:cNvSpPr txBox="1"/>
          <p:nvPr/>
        </p:nvSpPr>
        <p:spPr>
          <a:xfrm>
            <a:off x="6572069" y="2353997"/>
            <a:ext cx="49359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Take a quiz. </a:t>
            </a:r>
          </a:p>
          <a:p>
            <a:pPr algn="just"/>
            <a:r>
              <a:rPr lang="en-GB" sz="2800" b="1" dirty="0">
                <a:hlinkClick r:id="rId4"/>
              </a:rPr>
              <a:t>https://wordwall.net/play/849/724/768</a:t>
            </a:r>
            <a:r>
              <a:rPr lang="en-GB" sz="2800" b="1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E3F9C5-DE69-0D29-46D9-22FF9BCDB6A3}"/>
              </a:ext>
            </a:extLst>
          </p:cNvPr>
          <p:cNvSpPr txBox="1"/>
          <p:nvPr/>
        </p:nvSpPr>
        <p:spPr>
          <a:xfrm>
            <a:off x="6567247" y="5043069"/>
            <a:ext cx="5217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Copy the rules and examples in your notebook.</a:t>
            </a:r>
          </a:p>
        </p:txBody>
      </p:sp>
    </p:spTree>
    <p:extLst>
      <p:ext uri="{BB962C8B-B14F-4D97-AF65-F5344CB8AC3E}">
        <p14:creationId xmlns:p14="http://schemas.microsoft.com/office/powerpoint/2010/main" val="307891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76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" b="811"/>
          <a:stretch/>
        </p:blipFill>
        <p:spPr>
          <a:xfrm>
            <a:off x="838199" y="1269508"/>
            <a:ext cx="3943662" cy="537894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557638" y="1483594"/>
            <a:ext cx="3323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text.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591475" y="2145869"/>
            <a:ext cx="363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95261" y="3037873"/>
            <a:ext cx="4379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Use </a:t>
            </a:r>
            <a:r>
              <a:rPr lang="en-GB" sz="2800" b="1" dirty="0">
                <a:solidFill>
                  <a:schemeClr val="accent1"/>
                </a:solidFill>
              </a:rPr>
              <a:t>ALREADY</a:t>
            </a:r>
            <a:r>
              <a:rPr lang="en-GB" sz="2800" b="1" dirty="0"/>
              <a:t> or </a:t>
            </a:r>
            <a:r>
              <a:rPr lang="en-GB" sz="2800" b="1" dirty="0">
                <a:solidFill>
                  <a:schemeClr val="accent1"/>
                </a:solidFill>
              </a:rPr>
              <a:t>YET</a:t>
            </a:r>
            <a:r>
              <a:rPr lang="en-GB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524153" y="3732998"/>
            <a:ext cx="35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86B11-2263-B4D0-8C6D-32A6A5639159}"/>
              </a:ext>
            </a:extLst>
          </p:cNvPr>
          <p:cNvSpPr txBox="1"/>
          <p:nvPr/>
        </p:nvSpPr>
        <p:spPr>
          <a:xfrm>
            <a:off x="6495260" y="4546196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sentences. Use the present perfect tense of the </a:t>
            </a:r>
            <a:r>
              <a:rPr lang="en-GB" sz="2800" b="1" dirty="0">
                <a:solidFill>
                  <a:schemeClr val="accent1"/>
                </a:solidFill>
              </a:rPr>
              <a:t>verb in the brackets + JUST</a:t>
            </a:r>
            <a:r>
              <a:rPr lang="en-GB" sz="2800" b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E6264-3D16-7F7A-D676-08C851BAF09F}"/>
              </a:ext>
            </a:extLst>
          </p:cNvPr>
          <p:cNvSpPr txBox="1"/>
          <p:nvPr/>
        </p:nvSpPr>
        <p:spPr>
          <a:xfrm>
            <a:off x="6524153" y="602552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F3C267-26FD-B56B-5D69-DA8CE8667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2" y="2136049"/>
            <a:ext cx="5926111" cy="32078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241014-EAE8-F64D-7937-07B8B762E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8" y="2577022"/>
            <a:ext cx="5640158" cy="2722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96DDA8-9A34-27E9-1CDE-4D4FEC925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5" y="1971998"/>
            <a:ext cx="5578323" cy="35359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EB90FF-E330-BD1C-B7DB-CD33101AF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35" y="2467539"/>
            <a:ext cx="4999153" cy="2941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33E9E2-0ED2-DE5B-29B4-FEC2F1626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5" y="1258833"/>
            <a:ext cx="4999152" cy="29417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45663C-6E9C-CD54-34E9-A973968441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27" y="2299268"/>
            <a:ext cx="3945510" cy="18914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3BA8BD-238C-B877-F122-F169D386A9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4" y="4235048"/>
            <a:ext cx="4999152" cy="22252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671DC9-74FD-46BA-16E3-4A903646B4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8" y="4280359"/>
            <a:ext cx="4680869" cy="20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6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CF8576-A1AA-F197-451D-37B7F2D7D9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4862" cy="684289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3CA424-3E3A-79F0-E94E-4439E5FBDB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" y="2017332"/>
            <a:ext cx="5265764" cy="23542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259CFF-A8E2-16BB-9660-181353DCAF3A}"/>
              </a:ext>
            </a:extLst>
          </p:cNvPr>
          <p:cNvSpPr txBox="1"/>
          <p:nvPr/>
        </p:nvSpPr>
        <p:spPr>
          <a:xfrm>
            <a:off x="6096000" y="183813"/>
            <a:ext cx="5244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introduction and say what these numbers represent: 41 and 100 mil</a:t>
            </a:r>
            <a:r>
              <a:rPr lang="hr-HR" sz="2800" b="1" dirty="0"/>
              <a:t>l</a:t>
            </a:r>
            <a:r>
              <a:rPr lang="en-GB" sz="2800" b="1" dirty="0"/>
              <a:t>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3E2360-5D04-8CE9-B2A1-BD016F14398C}"/>
              </a:ext>
            </a:extLst>
          </p:cNvPr>
          <p:cNvSpPr txBox="1"/>
          <p:nvPr/>
        </p:nvSpPr>
        <p:spPr>
          <a:xfrm>
            <a:off x="6095999" y="1568808"/>
            <a:ext cx="5244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  <a:p>
            <a:r>
              <a:rPr lang="en-GB" sz="2800" b="1" i="1" dirty="0">
                <a:solidFill>
                  <a:srgbClr val="FF0000"/>
                </a:solidFill>
              </a:rPr>
              <a:t>The </a:t>
            </a:r>
            <a:r>
              <a:rPr lang="en-GB" sz="2800" b="1" i="1" dirty="0" err="1">
                <a:solidFill>
                  <a:srgbClr val="FF0000"/>
                </a:solidFill>
              </a:rPr>
              <a:t>Chronicl</a:t>
            </a:r>
            <a:r>
              <a:rPr lang="hr-HR" sz="2800" b="1" i="1" dirty="0">
                <a:solidFill>
                  <a:srgbClr val="FF0000"/>
                </a:solidFill>
              </a:rPr>
              <a:t>e</a:t>
            </a:r>
            <a:r>
              <a:rPr lang="en-GB" sz="2800" b="1" i="1" dirty="0">
                <a:solidFill>
                  <a:srgbClr val="FF0000"/>
                </a:solidFill>
              </a:rPr>
              <a:t>s of Narnia have been translated into 41 languages and more than 100 mil</a:t>
            </a:r>
            <a:r>
              <a:rPr lang="hr-HR" sz="2800" b="1" i="1" dirty="0">
                <a:solidFill>
                  <a:srgbClr val="FF0000"/>
                </a:solidFill>
              </a:rPr>
              <a:t>l</a:t>
            </a:r>
            <a:r>
              <a:rPr lang="en-GB" sz="2800" b="1" i="1" dirty="0">
                <a:solidFill>
                  <a:srgbClr val="FF0000"/>
                </a:solidFill>
              </a:rPr>
              <a:t>ion people have read the book so far.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6C364-0BA7-EF4D-3CB3-6F036657249E}"/>
              </a:ext>
            </a:extLst>
          </p:cNvPr>
          <p:cNvSpPr txBox="1"/>
          <p:nvPr/>
        </p:nvSpPr>
        <p:spPr>
          <a:xfrm>
            <a:off x="6095999" y="4166961"/>
            <a:ext cx="5595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Now read the plot of </a:t>
            </a:r>
            <a:r>
              <a:rPr lang="en-GB" sz="2800" b="1" i="1" dirty="0"/>
              <a:t>The Lion, the Witch, and the Wardrobe </a:t>
            </a:r>
            <a:r>
              <a:rPr lang="en-GB" sz="2800" b="1" dirty="0"/>
              <a:t>and mark the sentences True (T) or False (F).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2B7F2D-FA04-C76F-7572-444680706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" y="1944760"/>
            <a:ext cx="5296359" cy="25986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61FA72-4D12-FF6D-2692-DC175B9D4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" y="1727905"/>
            <a:ext cx="5721321" cy="30323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50ABB67-3A6D-757F-D9C1-9D9A8A0DAA6D}"/>
              </a:ext>
            </a:extLst>
          </p:cNvPr>
          <p:cNvSpPr txBox="1"/>
          <p:nvPr/>
        </p:nvSpPr>
        <p:spPr>
          <a:xfrm>
            <a:off x="6095999" y="6072617"/>
            <a:ext cx="524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041856-841F-22C9-6772-19B27ED29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1" y="1766141"/>
            <a:ext cx="5822207" cy="28566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A764C7-4619-54FB-D16F-B4CD4193F2E6}"/>
              </a:ext>
            </a:extLst>
          </p:cNvPr>
          <p:cNvSpPr txBox="1"/>
          <p:nvPr/>
        </p:nvSpPr>
        <p:spPr>
          <a:xfrm>
            <a:off x="3703782" y="2576946"/>
            <a:ext cx="3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5BD81A-F8E8-9479-0264-4EC2FE47C8CC}"/>
              </a:ext>
            </a:extLst>
          </p:cNvPr>
          <p:cNvSpPr txBox="1"/>
          <p:nvPr/>
        </p:nvSpPr>
        <p:spPr>
          <a:xfrm>
            <a:off x="4741157" y="2874749"/>
            <a:ext cx="3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F80298-3355-D6ED-7828-17D68AFCC401}"/>
              </a:ext>
            </a:extLst>
          </p:cNvPr>
          <p:cNvSpPr txBox="1"/>
          <p:nvPr/>
        </p:nvSpPr>
        <p:spPr>
          <a:xfrm>
            <a:off x="2104828" y="3244334"/>
            <a:ext cx="3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13F332-D5B8-54B2-AE3C-16ABDDF81A40}"/>
              </a:ext>
            </a:extLst>
          </p:cNvPr>
          <p:cNvSpPr txBox="1"/>
          <p:nvPr/>
        </p:nvSpPr>
        <p:spPr>
          <a:xfrm>
            <a:off x="3210809" y="3542146"/>
            <a:ext cx="3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ED1BAE-F20B-0EB2-E0E4-9913970ABF8A}"/>
              </a:ext>
            </a:extLst>
          </p:cNvPr>
          <p:cNvSpPr txBox="1"/>
          <p:nvPr/>
        </p:nvSpPr>
        <p:spPr>
          <a:xfrm>
            <a:off x="2635053" y="3886337"/>
            <a:ext cx="3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B71714-85CB-B898-4D22-F93B21256ACA}"/>
              </a:ext>
            </a:extLst>
          </p:cNvPr>
          <p:cNvSpPr txBox="1"/>
          <p:nvPr/>
        </p:nvSpPr>
        <p:spPr>
          <a:xfrm>
            <a:off x="4971113" y="4166961"/>
            <a:ext cx="3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694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783</Words>
  <Application>Microsoft Office PowerPoint</Application>
  <PresentationFormat>Widescreen</PresentationFormat>
  <Paragraphs>140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Lesson 12 To watch TV or to read a book?</vt:lpstr>
      <vt:lpstr>PowerPoint Presentation</vt:lpstr>
      <vt:lpstr>Workbook, page 75</vt:lpstr>
      <vt:lpstr>PowerPoint Presentation</vt:lpstr>
      <vt:lpstr>PowerPoint Presentation</vt:lpstr>
      <vt:lpstr>PowerPoint Presentation</vt:lpstr>
      <vt:lpstr>PowerPoint Presentation</vt:lpstr>
      <vt:lpstr>Workbook, page 76</vt:lpstr>
      <vt:lpstr>PowerPoint Presentation</vt:lpstr>
      <vt:lpstr>PowerPoint Presentation</vt:lpstr>
      <vt:lpstr>PowerPoint Presentation</vt:lpstr>
      <vt:lpstr>PowerPoint Presentation</vt:lpstr>
      <vt:lpstr>Workbook, page 77</vt:lpstr>
      <vt:lpstr>Workbook, page 78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12 – To watch TV or to read a book?</dc:title>
  <dc:creator>Josipa</dc:creator>
  <cp:lastModifiedBy>Sanja Ivoš</cp:lastModifiedBy>
  <cp:revision>63</cp:revision>
  <dcterms:created xsi:type="dcterms:W3CDTF">2022-08-27T16:46:43Z</dcterms:created>
  <dcterms:modified xsi:type="dcterms:W3CDTF">2022-11-22T09:47:27Z</dcterms:modified>
</cp:coreProperties>
</file>